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3" r:id="rId3"/>
    <p:sldId id="280" r:id="rId4"/>
    <p:sldId id="294" r:id="rId5"/>
    <p:sldId id="296" r:id="rId6"/>
    <p:sldId id="288" r:id="rId7"/>
    <p:sldId id="289" r:id="rId8"/>
    <p:sldId id="290" r:id="rId9"/>
    <p:sldId id="295" r:id="rId10"/>
    <p:sldId id="301" r:id="rId11"/>
    <p:sldId id="281" r:id="rId12"/>
    <p:sldId id="282" r:id="rId13"/>
    <p:sldId id="286" r:id="rId14"/>
    <p:sldId id="291" r:id="rId15"/>
    <p:sldId id="279" r:id="rId16"/>
    <p:sldId id="262" r:id="rId17"/>
    <p:sldId id="263" r:id="rId18"/>
    <p:sldId id="292" r:id="rId19"/>
    <p:sldId id="266" r:id="rId20"/>
    <p:sldId id="302" r:id="rId21"/>
    <p:sldId id="297" r:id="rId22"/>
    <p:sldId id="267" r:id="rId23"/>
    <p:sldId id="298" r:id="rId24"/>
    <p:sldId id="299" r:id="rId25"/>
    <p:sldId id="300" r:id="rId26"/>
    <p:sldId id="269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9E0000"/>
    <a:srgbClr val="007E39"/>
    <a:srgbClr val="000000"/>
    <a:srgbClr val="EFEAE5"/>
    <a:srgbClr val="CDCDBB"/>
    <a:srgbClr val="705D26"/>
    <a:srgbClr val="B7E2FF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22.10.2018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="" xmlns:a16="http://schemas.microsoft.com/office/drawing/2014/main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="" xmlns:a16="http://schemas.microsoft.com/office/drawing/2014/main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 smtClean="0">
                <a:solidFill>
                  <a:schemeClr val="bg1"/>
                </a:solidFill>
              </a:rPr>
              <a:t>INSTITUT FÜR PROZESSDATENVERARBEITUNG UND ELEKTRONIK (IPE)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12" name="Text Box 14">
            <a:extLst>
              <a:ext uri="{FF2B5EF4-FFF2-40B4-BE49-F238E27FC236}">
                <a16:creationId xmlns="" xmlns:a16="http://schemas.microsoft.com/office/drawing/2014/main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=""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22.10.2018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22.10.2018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="" xmlns:a16="http://schemas.microsoft.com/office/drawing/2014/main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22.10.2018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22.10.2018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22.10.2018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="" xmlns:a16="http://schemas.microsoft.com/office/drawing/2014/main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22.10.2018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 smtClean="0"/>
              <a:t>IPE &amp; </a:t>
            </a:r>
            <a:r>
              <a:rPr lang="de-DE" altLang="de-DE" sz="900" dirty="0" err="1" smtClean="0"/>
              <a:t>Bruker</a:t>
            </a:r>
            <a:r>
              <a:rPr lang="de-DE" altLang="de-DE" sz="900" dirty="0" smtClean="0"/>
              <a:t> </a:t>
            </a:r>
            <a:r>
              <a:rPr lang="de-DE" altLang="de-DE" sz="900" dirty="0" err="1" smtClean="0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Marvin Noll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 smtClean="0"/>
              <a:t>Magnetresonanztomographen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Bachelorarbeit Marvin Noll</a:t>
            </a: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Gemeinsame </a:t>
            </a:r>
            <a:r>
              <a:rPr lang="de-DE" dirty="0" err="1" smtClean="0"/>
              <a:t>Aquisitionselektronik</a:t>
            </a:r>
            <a:r>
              <a:rPr lang="de-DE" dirty="0" smtClean="0"/>
              <a:t> NMR/MRT bei </a:t>
            </a:r>
            <a:r>
              <a:rPr lang="de-DE" dirty="0" err="1" smtClean="0"/>
              <a:t>Bruker</a:t>
            </a:r>
            <a:r>
              <a:rPr lang="de-DE" dirty="0" smtClean="0"/>
              <a:t> </a:t>
            </a:r>
            <a:r>
              <a:rPr lang="de-DE" dirty="0" err="1" smtClean="0"/>
              <a:t>BioSpin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1" y="1332172"/>
            <a:ext cx="6669248" cy="424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855676" y="1254435"/>
            <a:ext cx="6937695" cy="4396558"/>
          </a:xfrm>
          <a:custGeom>
            <a:avLst/>
            <a:gdLst/>
            <a:ahLst/>
            <a:cxnLst/>
            <a:rect l="l" t="t" r="r" b="b"/>
            <a:pathLst>
              <a:path w="4178230" h="2647829">
                <a:moveTo>
                  <a:pt x="725955" y="402805"/>
                </a:moveTo>
                <a:lnTo>
                  <a:pt x="725955" y="2588296"/>
                </a:lnTo>
                <a:lnTo>
                  <a:pt x="1921079" y="2588296"/>
                </a:lnTo>
                <a:lnTo>
                  <a:pt x="1921079" y="402805"/>
                </a:lnTo>
                <a:close/>
                <a:moveTo>
                  <a:pt x="0" y="0"/>
                </a:moveTo>
                <a:lnTo>
                  <a:pt x="4178230" y="0"/>
                </a:lnTo>
                <a:lnTo>
                  <a:pt x="4178230" y="2647829"/>
                </a:lnTo>
                <a:lnTo>
                  <a:pt x="0" y="2647829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1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Phasenrauschen (1)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864066" y="1421936"/>
            <a:ext cx="0" cy="161907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687897" y="2856453"/>
            <a:ext cx="4035105" cy="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723001" y="2487121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830510" y="1238893"/>
                <a:ext cx="872482" cy="417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de-DE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1238893"/>
                <a:ext cx="872482" cy="417935"/>
              </a:xfrm>
              <a:prstGeom prst="rect">
                <a:avLst/>
              </a:prstGeom>
              <a:blipFill rotWithShape="1">
                <a:blip r:embed="rId2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 flipV="1">
            <a:off x="2768367" y="1988191"/>
            <a:ext cx="0" cy="86826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2525086" y="2856455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de-DE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864065" y="3896688"/>
            <a:ext cx="0" cy="161907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687896" y="5331205"/>
            <a:ext cx="4035105" cy="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723000" y="4961873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/>
              <p:cNvSpPr txBox="1"/>
              <p:nvPr/>
            </p:nvSpPr>
            <p:spPr>
              <a:xfrm>
                <a:off x="830509" y="3713645"/>
                <a:ext cx="872482" cy="417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de-DE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de-DE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09" y="3713645"/>
                <a:ext cx="872482" cy="417935"/>
              </a:xfrm>
              <a:prstGeom prst="rect">
                <a:avLst/>
              </a:prstGeom>
              <a:blipFill rotWithShape="1"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/>
          <p:cNvCxnSpPr/>
          <p:nvPr/>
        </p:nvCxnSpPr>
        <p:spPr>
          <a:xfrm flipV="1">
            <a:off x="2768366" y="4462943"/>
            <a:ext cx="0" cy="86826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2525085" y="5331207"/>
            <a:ext cx="48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de-DE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1979801" y="4706225"/>
            <a:ext cx="1577132" cy="603901"/>
          </a:xfrm>
          <a:custGeom>
            <a:avLst/>
            <a:gdLst>
              <a:gd name="connsiteX0" fmla="*/ 0 w 4362276"/>
              <a:gd name="connsiteY0" fmla="*/ 2025776 h 2034165"/>
              <a:gd name="connsiteX1" fmla="*/ 620786 w 4362276"/>
              <a:gd name="connsiteY1" fmla="*/ 1874774 h 2034165"/>
              <a:gd name="connsiteX2" fmla="*/ 1098958 w 4362276"/>
              <a:gd name="connsiteY2" fmla="*/ 1690216 h 2034165"/>
              <a:gd name="connsiteX3" fmla="*/ 1652632 w 4362276"/>
              <a:gd name="connsiteY3" fmla="*/ 1321100 h 2034165"/>
              <a:gd name="connsiteX4" fmla="*/ 1921079 w 4362276"/>
              <a:gd name="connsiteY4" fmla="*/ 935207 h 2034165"/>
              <a:gd name="connsiteX5" fmla="*/ 2046914 w 4362276"/>
              <a:gd name="connsiteY5" fmla="*/ 490590 h 2034165"/>
              <a:gd name="connsiteX6" fmla="*/ 2181138 w 4362276"/>
              <a:gd name="connsiteY6" fmla="*/ 4029 h 2034165"/>
              <a:gd name="connsiteX7" fmla="*/ 2273417 w 4362276"/>
              <a:gd name="connsiteY7" fmla="*/ 289254 h 2034165"/>
              <a:gd name="connsiteX8" fmla="*/ 2407641 w 4362276"/>
              <a:gd name="connsiteY8" fmla="*/ 817761 h 2034165"/>
              <a:gd name="connsiteX9" fmla="*/ 2642533 w 4362276"/>
              <a:gd name="connsiteY9" fmla="*/ 1212043 h 2034165"/>
              <a:gd name="connsiteX10" fmla="*/ 2936147 w 4362276"/>
              <a:gd name="connsiteY10" fmla="*/ 1480491 h 2034165"/>
              <a:gd name="connsiteX11" fmla="*/ 3296874 w 4362276"/>
              <a:gd name="connsiteY11" fmla="*/ 1698605 h 2034165"/>
              <a:gd name="connsiteX12" fmla="*/ 4068661 w 4362276"/>
              <a:gd name="connsiteY12" fmla="*/ 1967053 h 2034165"/>
              <a:gd name="connsiteX13" fmla="*/ 4362276 w 4362276"/>
              <a:gd name="connsiteY13" fmla="*/ 2034165 h 2034165"/>
              <a:gd name="connsiteX0" fmla="*/ 0 w 4362276"/>
              <a:gd name="connsiteY0" fmla="*/ 2021769 h 2030158"/>
              <a:gd name="connsiteX1" fmla="*/ 620786 w 4362276"/>
              <a:gd name="connsiteY1" fmla="*/ 1870767 h 2030158"/>
              <a:gd name="connsiteX2" fmla="*/ 1098958 w 4362276"/>
              <a:gd name="connsiteY2" fmla="*/ 1686209 h 2030158"/>
              <a:gd name="connsiteX3" fmla="*/ 1652632 w 4362276"/>
              <a:gd name="connsiteY3" fmla="*/ 1317093 h 2030158"/>
              <a:gd name="connsiteX4" fmla="*/ 1921079 w 4362276"/>
              <a:gd name="connsiteY4" fmla="*/ 931200 h 2030158"/>
              <a:gd name="connsiteX5" fmla="*/ 2046914 w 4362276"/>
              <a:gd name="connsiteY5" fmla="*/ 486583 h 2030158"/>
              <a:gd name="connsiteX6" fmla="*/ 2181138 w 4362276"/>
              <a:gd name="connsiteY6" fmla="*/ 22 h 2030158"/>
              <a:gd name="connsiteX7" fmla="*/ 2315363 w 4362276"/>
              <a:gd name="connsiteY7" fmla="*/ 465500 h 2030158"/>
              <a:gd name="connsiteX8" fmla="*/ 2273417 w 4362276"/>
              <a:gd name="connsiteY8" fmla="*/ 285247 h 2030158"/>
              <a:gd name="connsiteX9" fmla="*/ 2407641 w 4362276"/>
              <a:gd name="connsiteY9" fmla="*/ 813754 h 2030158"/>
              <a:gd name="connsiteX10" fmla="*/ 2642533 w 4362276"/>
              <a:gd name="connsiteY10" fmla="*/ 1208036 h 2030158"/>
              <a:gd name="connsiteX11" fmla="*/ 2936147 w 4362276"/>
              <a:gd name="connsiteY11" fmla="*/ 1476484 h 2030158"/>
              <a:gd name="connsiteX12" fmla="*/ 3296874 w 4362276"/>
              <a:gd name="connsiteY12" fmla="*/ 1694598 h 2030158"/>
              <a:gd name="connsiteX13" fmla="*/ 4068661 w 4362276"/>
              <a:gd name="connsiteY13" fmla="*/ 1963046 h 2030158"/>
              <a:gd name="connsiteX14" fmla="*/ 4362276 w 4362276"/>
              <a:gd name="connsiteY14" fmla="*/ 2030158 h 203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2276" h="2030158">
                <a:moveTo>
                  <a:pt x="0" y="2021769"/>
                </a:moveTo>
                <a:cubicBezTo>
                  <a:pt x="218813" y="1974231"/>
                  <a:pt x="437626" y="1926694"/>
                  <a:pt x="620786" y="1870767"/>
                </a:cubicBezTo>
                <a:cubicBezTo>
                  <a:pt x="803946" y="1814840"/>
                  <a:pt x="926984" y="1778488"/>
                  <a:pt x="1098958" y="1686209"/>
                </a:cubicBezTo>
                <a:cubicBezTo>
                  <a:pt x="1270932" y="1593930"/>
                  <a:pt x="1515612" y="1442928"/>
                  <a:pt x="1652632" y="1317093"/>
                </a:cubicBezTo>
                <a:cubicBezTo>
                  <a:pt x="1789652" y="1191258"/>
                  <a:pt x="1855365" y="1069618"/>
                  <a:pt x="1921079" y="931200"/>
                </a:cubicBezTo>
                <a:cubicBezTo>
                  <a:pt x="1986793" y="792782"/>
                  <a:pt x="2003571" y="641779"/>
                  <a:pt x="2046914" y="486583"/>
                </a:cubicBezTo>
                <a:cubicBezTo>
                  <a:pt x="2090257" y="331387"/>
                  <a:pt x="2136397" y="3536"/>
                  <a:pt x="2181138" y="22"/>
                </a:cubicBezTo>
                <a:cubicBezTo>
                  <a:pt x="2225880" y="-3492"/>
                  <a:pt x="2299983" y="417963"/>
                  <a:pt x="2315363" y="465500"/>
                </a:cubicBezTo>
                <a:cubicBezTo>
                  <a:pt x="2330743" y="513037"/>
                  <a:pt x="2258037" y="227205"/>
                  <a:pt x="2273417" y="285247"/>
                </a:cubicBezTo>
                <a:cubicBezTo>
                  <a:pt x="2288797" y="343289"/>
                  <a:pt x="2346122" y="659956"/>
                  <a:pt x="2407641" y="813754"/>
                </a:cubicBezTo>
                <a:cubicBezTo>
                  <a:pt x="2469160" y="967552"/>
                  <a:pt x="2554449" y="1097581"/>
                  <a:pt x="2642533" y="1208036"/>
                </a:cubicBezTo>
                <a:cubicBezTo>
                  <a:pt x="2730617" y="1318491"/>
                  <a:pt x="2827090" y="1395390"/>
                  <a:pt x="2936147" y="1476484"/>
                </a:cubicBezTo>
                <a:cubicBezTo>
                  <a:pt x="3045204" y="1557578"/>
                  <a:pt x="3108122" y="1613504"/>
                  <a:pt x="3296874" y="1694598"/>
                </a:cubicBezTo>
                <a:cubicBezTo>
                  <a:pt x="3485626" y="1775692"/>
                  <a:pt x="3891094" y="1907119"/>
                  <a:pt x="4068661" y="1963046"/>
                </a:cubicBezTo>
                <a:cubicBezTo>
                  <a:pt x="4246228" y="2018973"/>
                  <a:pt x="4304252" y="2024565"/>
                  <a:pt x="4362276" y="2030158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058560" y="4462943"/>
            <a:ext cx="3624983" cy="76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058560" y="1849896"/>
            <a:ext cx="3624983" cy="7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Phasenrauschen (2)</a:t>
            </a:r>
            <a:endParaRPr lang="de-DE" dirty="0"/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18535" y="5564753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Metrology - Random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693990" y="2751590"/>
            <a:ext cx="7888321" cy="989899"/>
            <a:chOff x="693990" y="2751590"/>
            <a:chExt cx="7888321" cy="98989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7" b="62874"/>
            <a:stretch/>
          </p:blipFill>
          <p:spPr bwMode="auto">
            <a:xfrm>
              <a:off x="714066" y="2751590"/>
              <a:ext cx="7868245" cy="98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unde Klammer links 6"/>
            <p:cNvSpPr/>
            <p:nvPr/>
          </p:nvSpPr>
          <p:spPr>
            <a:xfrm flipH="1">
              <a:off x="6011212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unde Klammer links 12"/>
            <p:cNvSpPr/>
            <p:nvPr/>
          </p:nvSpPr>
          <p:spPr>
            <a:xfrm>
              <a:off x="693990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093"/>
          <a:stretch/>
        </p:blipFill>
        <p:spPr bwMode="auto">
          <a:xfrm>
            <a:off x="693989" y="1397012"/>
            <a:ext cx="7868245" cy="13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Jitter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4581" y="2968524"/>
            <a:ext cx="8133676" cy="3222551"/>
            <a:chOff x="404581" y="2968524"/>
            <a:chExt cx="8133676" cy="32225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2968524"/>
              <a:ext cx="5883549" cy="322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521" y="3481170"/>
              <a:ext cx="2090736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767" y="4550648"/>
              <a:ext cx="1952490" cy="4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79"/>
            <a:stretch/>
          </p:blipFill>
          <p:spPr bwMode="auto">
            <a:xfrm>
              <a:off x="6561829" y="5017170"/>
              <a:ext cx="1976428" cy="82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0153"/>
          <a:stretch/>
        </p:blipFill>
        <p:spPr bwMode="auto">
          <a:xfrm>
            <a:off x="404581" y="1208016"/>
            <a:ext cx="5025078" cy="130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8" r="45322" b="36588"/>
          <a:stretch/>
        </p:blipFill>
        <p:spPr bwMode="auto">
          <a:xfrm>
            <a:off x="5867654" y="1359017"/>
            <a:ext cx="2511212" cy="3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8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 smtClean="0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(1)</a:t>
            </a:r>
            <a:endParaRPr lang="de-DE" dirty="0"/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(2)</a:t>
            </a:r>
            <a:endParaRPr lang="de-DE" dirty="0"/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22.10.2018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Phantomerstellung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248752" y="993585"/>
            <a:ext cx="2616368" cy="2349332"/>
            <a:chOff x="248752" y="993585"/>
            <a:chExt cx="2616368" cy="234933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248752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2D-CAD</a:t>
              </a:r>
              <a:endParaRPr lang="de-DE" dirty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23231" y="1104206"/>
            <a:ext cx="2616368" cy="2238711"/>
            <a:chOff x="3223231" y="1104206"/>
            <a:chExt cx="2616368" cy="2238711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23231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3</a:t>
              </a:r>
              <a:r>
                <a:rPr lang="de-DE" dirty="0" smtClean="0"/>
                <a:t>D-CAD</a:t>
              </a:r>
              <a:endParaRPr lang="de-DE" dirty="0"/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255157"/>
            <a:chOff x="6147909" y="1087760"/>
            <a:chExt cx="2616368" cy="2255157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.</a:t>
              </a:r>
              <a:r>
                <a:rPr lang="de-DE" dirty="0" err="1" smtClean="0"/>
                <a:t>stl</a:t>
              </a:r>
              <a:endParaRPr lang="de-DE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220925" y="4060753"/>
            <a:ext cx="2616368" cy="2161332"/>
            <a:chOff x="6220925" y="4060753"/>
            <a:chExt cx="2616368" cy="2161332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220925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.</a:t>
              </a:r>
              <a:r>
                <a:rPr lang="de-DE" dirty="0" err="1" smtClean="0"/>
                <a:t>png</a:t>
              </a:r>
              <a:r>
                <a:rPr lang="de-DE" dirty="0" smtClean="0"/>
                <a:t> Stack</a:t>
              </a:r>
              <a:endParaRPr lang="de-DE" dirty="0"/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26385" y="4216519"/>
            <a:ext cx="2616368" cy="2005566"/>
            <a:chOff x="3126385" y="4216519"/>
            <a:chExt cx="2616368" cy="2005566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26385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MATLAB .</a:t>
              </a:r>
              <a:r>
                <a:rPr lang="de-DE" dirty="0" err="1" smtClean="0"/>
                <a:t>mat</a:t>
              </a:r>
              <a:endParaRPr lang="de-DE" dirty="0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284982" y="4062006"/>
            <a:ext cx="2616368" cy="2160079"/>
            <a:chOff x="284982" y="4062006"/>
            <a:chExt cx="2616368" cy="2160079"/>
          </a:xfrm>
        </p:grpSpPr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 smtClean="0"/>
                <a:t>MRiLab</a:t>
              </a:r>
              <a:r>
                <a:rPr lang="de-DE" dirty="0" smtClean="0"/>
                <a:t> Phantom</a:t>
              </a:r>
              <a:endParaRPr lang="de-DE" dirty="0"/>
            </a:p>
          </p:txBody>
        </p:sp>
        <p:pic>
          <p:nvPicPr>
            <p:cNvPr id="6150" name="Picture 6" descr="C:\Users\MARVIN~1.NOL\AppData\Local\Temp\vmware-Marvin.Noll\VMwareDnD\cacc164d\Series20_OU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9" y="4062006"/>
              <a:ext cx="1774254" cy="177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LMK04821 in MRT (1)</a:t>
            </a:r>
            <a:endParaRPr lang="de-DE" dirty="0"/>
          </a:p>
        </p:txBody>
      </p:sp>
      <p:pic>
        <p:nvPicPr>
          <p:cNvPr id="20489" name="Picture 9" descr="C:\Users\MARVIN~1.NOL\AppData\Local\Temp\vmware-Marvin.Noll\VMwareDnD\59c5a31c\lmkInBiospe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4" y="1191359"/>
            <a:ext cx="7705412" cy="48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 rot="20135698">
            <a:off x="3746924" y="1847280"/>
            <a:ext cx="34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Gradientenspulen</a:t>
            </a:r>
            <a:endParaRPr 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1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00050" y="1201567"/>
            <a:ext cx="4885014" cy="490451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de-DE" dirty="0" smtClean="0"/>
              <a:t>Grundlagen MRT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Grundlagen Phasenrauschen</a:t>
            </a:r>
          </a:p>
          <a:p>
            <a:pPr>
              <a:spcBef>
                <a:spcPts val="2400"/>
              </a:spcBef>
            </a:pPr>
            <a:r>
              <a:rPr lang="de-DE" dirty="0" err="1" smtClean="0"/>
              <a:t>MRiLab</a:t>
            </a:r>
            <a:endParaRPr lang="de-DE" dirty="0" smtClean="0"/>
          </a:p>
          <a:p>
            <a:pPr>
              <a:spcBef>
                <a:spcPts val="2400"/>
              </a:spcBef>
            </a:pPr>
            <a:r>
              <a:rPr lang="en-US" dirty="0" err="1" smtClean="0"/>
              <a:t>Phasenrauschsimulationen</a:t>
            </a:r>
            <a:endParaRPr lang="en-US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2986482" y="1652633"/>
            <a:ext cx="6056852" cy="4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LMK04821 in MRT (2)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G:\results\Series15_O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G:\results\Series25_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5" name="Textfeld 14"/>
          <p:cNvSpPr txBox="1"/>
          <p:nvPr/>
        </p:nvSpPr>
        <p:spPr>
          <a:xfrm>
            <a:off x="4805171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  <p:sp>
        <p:nvSpPr>
          <p:cNvPr id="16" name="Textfeld 15"/>
          <p:cNvSpPr txBox="1"/>
          <p:nvPr/>
        </p:nvSpPr>
        <p:spPr>
          <a:xfrm>
            <a:off x="499134" y="5489989"/>
            <a:ext cx="81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Rekonstruierte MRT-Schnittbilder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8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LMK04821 </a:t>
            </a:r>
            <a:r>
              <a:rPr lang="de-DE" dirty="0"/>
              <a:t>in </a:t>
            </a:r>
            <a:r>
              <a:rPr lang="de-DE" dirty="0" smtClean="0"/>
              <a:t>MRT (3)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5" name="Textfeld 14"/>
          <p:cNvSpPr txBox="1"/>
          <p:nvPr/>
        </p:nvSpPr>
        <p:spPr>
          <a:xfrm>
            <a:off x="4805171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499134" y="5489989"/>
            <a:ext cx="81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Differenz zwischen rekonstruierten Bildern 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dirty="0" smtClean="0"/>
              <a:t> und den Phantomdaten 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8" y="5820895"/>
            <a:ext cx="1828284" cy="38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23.10.2018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Einschub: </a:t>
            </a:r>
            <a:r>
              <a:rPr lang="de-DE" dirty="0" err="1" smtClean="0"/>
              <a:t>Bildqualitätsmetriken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862" y="2005611"/>
            <a:ext cx="185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MSE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-4199" y="2507625"/>
            <a:ext cx="13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PSNR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640431" y="1913278"/>
            <a:ext cx="1853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smtClean="0"/>
              <a:t>SSIM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525469" y="1530618"/>
            <a:ext cx="1853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CW-SSIM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128702" y="1716475"/>
            <a:ext cx="185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M-SSIM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128703" y="2590386"/>
            <a:ext cx="185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MS-SSIM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307357" y="2682719"/>
            <a:ext cx="185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/>
              <a:t>IW-SSIM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28414" y="4971672"/>
            <a:ext cx="238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BRISQUE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66461" y="4443085"/>
            <a:ext cx="185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NIQE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768365" y="5038944"/>
            <a:ext cx="1853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</a:t>
            </a:r>
            <a:r>
              <a:rPr lang="de-DE" sz="2400" dirty="0" smtClean="0"/>
              <a:t>IQE</a:t>
            </a:r>
            <a:endParaRPr lang="de-DE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923950" y="1048624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Full</a:t>
            </a:r>
            <a:r>
              <a:rPr lang="de-DE" u="sng" dirty="0" smtClean="0"/>
              <a:t> Reference (FR)</a:t>
            </a:r>
            <a:endParaRPr lang="de-DE" u="sng" dirty="0"/>
          </a:p>
        </p:txBody>
      </p:sp>
      <p:sp>
        <p:nvSpPr>
          <p:cNvPr id="17" name="Textfeld 16"/>
          <p:cNvSpPr txBox="1"/>
          <p:nvPr/>
        </p:nvSpPr>
        <p:spPr>
          <a:xfrm>
            <a:off x="923950" y="3546334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No</a:t>
            </a:r>
            <a:r>
              <a:rPr lang="de-DE" u="sng" dirty="0" smtClean="0"/>
              <a:t> Reference (NR)</a:t>
            </a:r>
            <a:endParaRPr lang="de-DE" u="sng" dirty="0"/>
          </a:p>
        </p:txBody>
      </p:sp>
      <p:sp>
        <p:nvSpPr>
          <p:cNvPr id="18" name="Textfeld 17"/>
          <p:cNvSpPr txBox="1"/>
          <p:nvPr/>
        </p:nvSpPr>
        <p:spPr>
          <a:xfrm>
            <a:off x="1170257" y="2507625"/>
            <a:ext cx="13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entropy</a:t>
            </a:r>
            <a:endParaRPr lang="de-DE" dirty="0"/>
          </a:p>
        </p:txBody>
      </p:sp>
      <p:pic>
        <p:nvPicPr>
          <p:cNvPr id="9218" name="Picture 2" descr="https://de.mathworks.com/help/examples/images/win64/CalculateBRISQUEScoreUsingDefaultFeatureModelExample_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t="6327" r="8789" b="13781"/>
          <a:stretch/>
        </p:blipFill>
        <p:spPr bwMode="auto">
          <a:xfrm>
            <a:off x="5551412" y="3731000"/>
            <a:ext cx="3211588" cy="21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/>
              <p:cNvSpPr txBox="1"/>
              <p:nvPr/>
            </p:nvSpPr>
            <p:spPr>
              <a:xfrm>
                <a:off x="5530438" y="1406581"/>
                <a:ext cx="350512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𝑀𝑆𝐸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438" y="1406581"/>
                <a:ext cx="3505126" cy="871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6015023" y="2501569"/>
                <a:ext cx="2405723" cy="709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𝑆𝑆𝐼𝑀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/>
                            </a:rPr>
                            <m:t>𝑙</m:t>
                          </m:r>
                          <m:r>
                            <a:rPr lang="de-DE" i="1">
                              <a:latin typeface="Cambria Math"/>
                            </a:rPr>
                            <m:t>(</m:t>
                          </m:r>
                          <m:r>
                            <a:rPr lang="de-DE" i="1">
                              <a:latin typeface="Cambria Math"/>
                            </a:rPr>
                            <m:t>𝑋</m:t>
                          </m:r>
                          <m:r>
                            <a:rPr lang="de-DE" i="1">
                              <a:latin typeface="Cambria Math"/>
                            </a:rPr>
                            <m:t>,</m:t>
                          </m:r>
                          <m:r>
                            <a:rPr lang="de-DE" i="1">
                              <a:latin typeface="Cambria Math"/>
                            </a:rPr>
                            <m:t>𝑅</m:t>
                          </m:r>
                          <m:r>
                            <a:rPr lang="de-DE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de-DE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i="1" dirty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sup>
                      </m:sSup>
                      <m:r>
                        <a:rPr lang="de-DE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de-DE" i="1">
                              <a:latin typeface="Cambria Math"/>
                            </a:rPr>
                            <m:t>(</m:t>
                          </m:r>
                          <m:r>
                            <a:rPr lang="de-DE" i="1">
                              <a:latin typeface="Cambria Math"/>
                            </a:rPr>
                            <m:t>𝑋</m:t>
                          </m:r>
                          <m:r>
                            <a:rPr lang="de-DE" i="1">
                              <a:latin typeface="Cambria Math"/>
                            </a:rPr>
                            <m:t>,</m:t>
                          </m:r>
                          <m:r>
                            <a:rPr lang="de-DE" i="1">
                              <a:latin typeface="Cambria Math"/>
                            </a:rPr>
                            <m:t>𝑅</m:t>
                          </m:r>
                          <m:r>
                            <a:rPr lang="de-DE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e>
                        <m:sup>
                          <m:r>
                            <a:rPr lang="de-DE" i="1" dirty="0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de-DE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023" y="2501569"/>
                <a:ext cx="2405723" cy="709490"/>
              </a:xfrm>
              <a:prstGeom prst="rect">
                <a:avLst/>
              </a:prstGeom>
              <a:blipFill rotWithShape="1"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LMK04821 </a:t>
            </a:r>
            <a:r>
              <a:rPr lang="de-DE" dirty="0"/>
              <a:t>in </a:t>
            </a:r>
            <a:r>
              <a:rPr lang="de-DE" dirty="0" smtClean="0"/>
              <a:t>MRT (4)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5" name="Textfeld 14"/>
          <p:cNvSpPr txBox="1"/>
          <p:nvPr/>
        </p:nvSpPr>
        <p:spPr>
          <a:xfrm>
            <a:off x="4805171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  <p:sp>
        <p:nvSpPr>
          <p:cNvPr id="5" name="Textfeld 4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0.00572 </a:t>
            </a:r>
          </a:p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SSIM: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0.6109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0.008520 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0.655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C:\Users\MARVIN~1.NOL\AppData\Local\Temp\vmware-Marvin.Noll\VMwareDnD\8cb89fa7\Series23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MARVIN~1.NOL\AppData\Local\Temp\vmware-Marvin.Noll\VMwareDnD\c1c603eb\Series28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</a:t>
            </a:r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34719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5" name="Textfeld 14"/>
          <p:cNvSpPr txBox="1"/>
          <p:nvPr/>
        </p:nvSpPr>
        <p:spPr>
          <a:xfrm>
            <a:off x="4805171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35762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MARVIN~1.NOL\AppData\Local\Temp\vmware-Marvin.Noll\VMwareDnD\d1c6332b\Series23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4991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Reines (1/f)-Phasenrauschen (2)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34719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5" name="Textfeld 14"/>
          <p:cNvSpPr txBox="1"/>
          <p:nvPr/>
        </p:nvSpPr>
        <p:spPr>
          <a:xfrm>
            <a:off x="4805171" y="1135490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  <p:sp>
        <p:nvSpPr>
          <p:cNvPr id="18" name="Textfeld 17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0.0041 </a:t>
            </a:r>
          </a:p>
          <a:p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SSIM: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0.7079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0.0541 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0.4758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26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2172749" y="2596376"/>
            <a:ext cx="4718805" cy="3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VIN~1.NOL\AppData\Local\Temp\vmware-Marvin.Noll\VMwareDnD\90beb3b7\keyedite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5614" r="20602" b="6838"/>
          <a:stretch/>
        </p:blipFill>
        <p:spPr bwMode="auto">
          <a:xfrm>
            <a:off x="362244" y="1424528"/>
            <a:ext cx="1723956" cy="18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/>
          <p:cNvSpPr/>
          <p:nvPr/>
        </p:nvSpPr>
        <p:spPr>
          <a:xfrm>
            <a:off x="2197916" y="2415908"/>
            <a:ext cx="1061207" cy="1703355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072081"/>
              <a:gd name="connsiteY0" fmla="*/ 0 h 1140903"/>
              <a:gd name="connsiteX1" fmla="*/ 2072081 w 2072081"/>
              <a:gd name="connsiteY1" fmla="*/ 1140903 h 1140903"/>
              <a:gd name="connsiteX0" fmla="*/ 0 w 2072081"/>
              <a:gd name="connsiteY0" fmla="*/ 296 h 1141199"/>
              <a:gd name="connsiteX1" fmla="*/ 2072081 w 2072081"/>
              <a:gd name="connsiteY1" fmla="*/ 1141199 h 1141199"/>
              <a:gd name="connsiteX0" fmla="*/ 0 w 2340110"/>
              <a:gd name="connsiteY0" fmla="*/ 163 h 1795537"/>
              <a:gd name="connsiteX1" fmla="*/ 2340110 w 2340110"/>
              <a:gd name="connsiteY1" fmla="*/ 1795537 h 1795537"/>
              <a:gd name="connsiteX0" fmla="*/ 0 w 2340110"/>
              <a:gd name="connsiteY0" fmla="*/ 127 h 1795785"/>
              <a:gd name="connsiteX1" fmla="*/ 2340110 w 2340110"/>
              <a:gd name="connsiteY1" fmla="*/ 1795501 h 17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110" h="1795785">
                <a:moveTo>
                  <a:pt x="0" y="127"/>
                </a:moveTo>
                <a:cubicBezTo>
                  <a:pt x="1381387" y="-17561"/>
                  <a:pt x="1288606" y="1822033"/>
                  <a:pt x="2340110" y="17955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78" y="1100471"/>
            <a:ext cx="1970399" cy="14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ihandform 22"/>
          <p:cNvSpPr/>
          <p:nvPr/>
        </p:nvSpPr>
        <p:spPr>
          <a:xfrm flipV="1">
            <a:off x="2172749" y="1811659"/>
            <a:ext cx="1786854" cy="604370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5" y="1158775"/>
            <a:ext cx="1437601" cy="14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ihandform 24"/>
          <p:cNvSpPr/>
          <p:nvPr/>
        </p:nvSpPr>
        <p:spPr>
          <a:xfrm flipV="1">
            <a:off x="6227284" y="1669409"/>
            <a:ext cx="962081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(1)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46529" y="1332252"/>
            <a:ext cx="7850943" cy="4170474"/>
            <a:chOff x="963619" y="2102470"/>
            <a:chExt cx="6840760" cy="3633858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V="1">
              <a:off x="5345704" y="4363581"/>
              <a:ext cx="0" cy="6106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963619" y="2750542"/>
              <a:ext cx="6840760" cy="1345046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u="sng" dirty="0" err="1" smtClean="0">
                    <a:latin typeface="Century Schoolbook" panose="02040604050505020304" pitchFamily="18" charset="0"/>
                  </a:rPr>
                  <a:t>MRiLab</a:t>
                </a:r>
                <a:endParaRPr lang="de-DE" sz="1100" b="1" u="sng" dirty="0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539683" y="2246486"/>
              <a:ext cx="7920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>
                  <a:latin typeface="Century Schoolbook" panose="02040604050505020304" pitchFamily="18" charset="0"/>
                </a:rPr>
                <a:t>phantom</a:t>
              </a:r>
              <a:endParaRPr lang="de-DE" sz="1100" dirty="0" smtClean="0">
                <a:latin typeface="Century Schoolbook" panose="02040604050505020304" pitchFamily="18" charset="0"/>
              </a:endParaRPr>
            </a:p>
            <a:p>
              <a:r>
                <a:rPr lang="de-DE" sz="1100" dirty="0" err="1" smtClean="0">
                  <a:latin typeface="Century Schoolbook" panose="02040604050505020304" pitchFamily="18" charset="0"/>
                </a:rPr>
                <a:t>data</a:t>
              </a:r>
              <a:r>
                <a:rPr lang="de-DE" sz="1100" dirty="0" smtClean="0">
                  <a:latin typeface="Century Schoolbook" panose="02040604050505020304" pitchFamily="18" charset="0"/>
                </a:rPr>
                <a:t> in</a:t>
              </a:r>
              <a:endParaRPr lang="de-DE" sz="1100" dirty="0">
                <a:latin typeface="Century Schoolbook" panose="02040604050505020304" pitchFamily="18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210665" y="2246486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dirty="0" err="1">
                  <a:latin typeface="Century Schoolbook" panose="02040604050505020304" pitchFamily="18" charset="0"/>
                </a:rPr>
                <a:t>reconstructed</a:t>
              </a:r>
              <a:r>
                <a:rPr lang="de-DE" sz="1100" dirty="0">
                  <a:latin typeface="Century Schoolbook" panose="02040604050505020304" pitchFamily="18" charset="0"/>
                </a:rPr>
                <a:t> </a:t>
              </a:r>
              <a:r>
                <a:rPr lang="de-DE" sz="1100" dirty="0" err="1">
                  <a:latin typeface="Century Schoolbook" panose="02040604050505020304" pitchFamily="18" charset="0"/>
                </a:rPr>
                <a:t>image</a:t>
              </a:r>
              <a:r>
                <a:rPr lang="de-DE" sz="1100" dirty="0">
                  <a:latin typeface="Century Schoolbook" panose="02040604050505020304" pitchFamily="18" charset="0"/>
                </a:rPr>
                <a:t> out</a:t>
              </a:r>
            </a:p>
          </p:txBody>
        </p:sp>
        <p:cxnSp>
          <p:nvCxnSpPr>
            <p:cNvPr id="10" name="Gerade Verbindung mit Pfeil 9"/>
            <p:cNvCxnSpPr>
              <a:stCxn id="39" idx="3"/>
              <a:endCxn id="11" idx="2"/>
            </p:cNvCxnSpPr>
            <p:nvPr/>
          </p:nvCxnSpPr>
          <p:spPr>
            <a:xfrm>
              <a:off x="4780043" y="3662959"/>
              <a:ext cx="378068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158111" y="3482939"/>
              <a:ext cx="360040" cy="3600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/>
            <p:cNvCxnSpPr>
              <a:stCxn id="11" idx="6"/>
              <a:endCxn id="38" idx="1"/>
            </p:cNvCxnSpPr>
            <p:nvPr/>
          </p:nvCxnSpPr>
          <p:spPr>
            <a:xfrm>
              <a:off x="5518151" y="3662959"/>
              <a:ext cx="414020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400171" y="3423065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400171" y="3902670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6940283" y="3338923"/>
              <a:ext cx="72008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Image</a:t>
              </a:r>
            </a:p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Reconst</a:t>
              </a:r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.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V="1">
              <a:off x="7300323" y="2102471"/>
              <a:ext cx="0" cy="123645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3123859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add</a:t>
              </a:r>
              <a:r>
                <a:rPr lang="de-DE" sz="75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amplitude</a:t>
              </a:r>
              <a:r>
                <a:rPr lang="de-DE" sz="75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noise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18" name="Gerade Verbindung mit Pfeil 17"/>
            <p:cNvCxnSpPr/>
            <p:nvPr/>
          </p:nvCxnSpPr>
          <p:spPr>
            <a:xfrm>
              <a:off x="3771931" y="3423065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771931" y="3902670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539683" y="2102470"/>
              <a:ext cx="0" cy="123645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1215647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MR </a:t>
              </a:r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sequence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2061741" y="3338923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(CPU)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2061741" y="3711280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(GPU)</a:t>
              </a:r>
            </a:p>
          </p:txBody>
        </p:sp>
        <p:cxnSp>
          <p:nvCxnSpPr>
            <p:cNvPr id="24" name="Gerade Verbindung mit Pfeil 23"/>
            <p:cNvCxnSpPr>
              <a:endCxn id="22" idx="1"/>
            </p:cNvCxnSpPr>
            <p:nvPr/>
          </p:nvCxnSpPr>
          <p:spPr>
            <a:xfrm>
              <a:off x="1863719" y="3476780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>
              <a:endCxn id="23" idx="1"/>
            </p:cNvCxnSpPr>
            <p:nvPr/>
          </p:nvCxnSpPr>
          <p:spPr>
            <a:xfrm>
              <a:off x="1863719" y="3849137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>
              <a:stCxn id="23" idx="3"/>
            </p:cNvCxnSpPr>
            <p:nvPr/>
          </p:nvCxnSpPr>
          <p:spPr>
            <a:xfrm>
              <a:off x="2925837" y="3849138"/>
              <a:ext cx="20054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>
              <a:stCxn id="22" idx="3"/>
            </p:cNvCxnSpPr>
            <p:nvPr/>
          </p:nvCxnSpPr>
          <p:spPr>
            <a:xfrm>
              <a:off x="2925837" y="3476781"/>
              <a:ext cx="1980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644953" y="4715204"/>
              <a:ext cx="1754999" cy="1021124"/>
              <a:chOff x="3193122" y="2926699"/>
              <a:chExt cx="1772879" cy="1031528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82157" y="294644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 smtClean="0">
                    <a:latin typeface="Century Schoolbook" panose="02040604050505020304" pitchFamily="18" charset="0"/>
                  </a:rPr>
                  <a:t>dB</a:t>
                </a:r>
                <a:endParaRPr lang="de-DE" sz="6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677970" y="3606038"/>
                <a:ext cx="288031" cy="186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 smtClean="0">
                    <a:latin typeface="Century Schoolbook" panose="02040604050505020304" pitchFamily="18" charset="0"/>
                  </a:rPr>
                  <a:t>Hz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10k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100k</a:t>
                </a:r>
                <a:endParaRPr lang="de-DE" sz="6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10M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8" name="Textfeld 127"/>
              <p:cNvSpPr txBox="1"/>
              <p:nvPr/>
            </p:nvSpPr>
            <p:spPr>
              <a:xfrm>
                <a:off x="3417343" y="2927028"/>
                <a:ext cx="1524480" cy="21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phase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spectrum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-120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-130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 smtClean="0">
                    <a:latin typeface="Century Schoolbook" panose="02040604050505020304" pitchFamily="18" charset="0"/>
                  </a:rPr>
                  <a:t>-140</a:t>
                </a:r>
                <a:endParaRPr lang="de-DE" sz="400" dirty="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963619" y="4715204"/>
              <a:ext cx="1730710" cy="1008112"/>
              <a:chOff x="971600" y="2514389"/>
              <a:chExt cx="1730710" cy="1008112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69783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t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6" name="Textfeld 75"/>
              <p:cNvSpPr txBox="1"/>
              <p:nvPr/>
            </p:nvSpPr>
            <p:spPr>
              <a:xfrm>
                <a:off x="1119758" y="2522572"/>
                <a:ext cx="15080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white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 (</a:t>
                </a:r>
                <a:r>
                  <a:rPr lang="de-DE" sz="800" b="1" u="sng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randn</a:t>
                </a:r>
                <a:r>
                  <a:rPr lang="de-DE" sz="800" b="1" u="sng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)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066294" y="2514389"/>
                <a:ext cx="3348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n(t)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490040" y="4715204"/>
              <a:ext cx="1713446" cy="1014227"/>
              <a:chOff x="6120171" y="2912263"/>
              <a:chExt cx="1713446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45585" y="326765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 smtClean="0">
                    <a:latin typeface="Century Schoolbook" panose="02040604050505020304" pitchFamily="18" charset="0"/>
                  </a:rPr>
                  <a:t>t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1" name="Textfeld 60"/>
              <p:cNvSpPr txBox="1"/>
              <p:nvPr/>
            </p:nvSpPr>
            <p:spPr>
              <a:xfrm>
                <a:off x="6251065" y="2918672"/>
                <a:ext cx="15259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smtClean="0">
                    <a:latin typeface="Century Schoolbook" panose="02040604050505020304" pitchFamily="18" charset="0"/>
                  </a:rPr>
                  <a:t>„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colored</a:t>
                </a:r>
                <a:r>
                  <a:rPr lang="de-DE" sz="800" u="sng" dirty="0" smtClean="0">
                    <a:latin typeface="Century Schoolbook" panose="02040604050505020304" pitchFamily="18" charset="0"/>
                  </a:rPr>
                  <a:t>“ </a:t>
                </a:r>
                <a:r>
                  <a:rPr lang="de-DE" sz="800" u="sng" dirty="0" err="1" smtClean="0">
                    <a:latin typeface="Century Schoolbook" panose="02040604050505020304" pitchFamily="18" charset="0"/>
                  </a:rPr>
                  <a:t>noise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24105" y="2912263"/>
                <a:ext cx="375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i="1" dirty="0"/>
                  <a:t>φ</a:t>
                </a:r>
                <a:r>
                  <a:rPr lang="de-DE" sz="600" b="1" i="1" dirty="0" smtClean="0">
                    <a:latin typeface="Century Schoolbook" panose="02040604050505020304" pitchFamily="18" charset="0"/>
                  </a:rPr>
                  <a:t>(t)</a:t>
                </a:r>
                <a:endParaRPr lang="de-DE" sz="600" b="1" i="1" dirty="0">
                  <a:latin typeface="Century Schoolbook" panose="02040604050505020304" pitchFamily="18" charset="0"/>
                </a:endParaRP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338131" y="3842979"/>
              <a:ext cx="0" cy="284286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59063" y="4127265"/>
              <a:ext cx="573281" cy="2363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i="1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exp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(-j </a:t>
              </a:r>
              <a:r>
                <a:rPr lang="el-GR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φ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)</a:t>
              </a: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384279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619804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pieren 36"/>
            <p:cNvGrpSpPr/>
            <p:nvPr/>
          </p:nvGrpSpPr>
          <p:grpSpPr>
            <a:xfrm>
              <a:off x="6652251" y="5230367"/>
              <a:ext cx="1152128" cy="411871"/>
              <a:chOff x="7164288" y="3352002"/>
              <a:chExt cx="1152128" cy="411871"/>
            </a:xfrm>
          </p:grpSpPr>
          <p:sp>
            <p:nvSpPr>
              <p:cNvPr id="44" name="Rechteck 43"/>
              <p:cNvSpPr/>
              <p:nvPr/>
            </p:nvSpPr>
            <p:spPr>
              <a:xfrm>
                <a:off x="7164288" y="3403605"/>
                <a:ext cx="331169" cy="1022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hteck 44"/>
              <p:cNvSpPr/>
              <p:nvPr/>
            </p:nvSpPr>
            <p:spPr>
              <a:xfrm>
                <a:off x="7164288" y="3600032"/>
                <a:ext cx="331169" cy="100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7452320" y="3352002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smtClean="0">
                    <a:latin typeface="Century Schoolbook" panose="02040604050505020304" pitchFamily="18" charset="0"/>
                  </a:rPr>
                  <a:t>MATLAB</a:t>
                </a:r>
                <a:endParaRPr lang="de-DE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7452320" y="3548429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latin typeface="Century Schoolbook" panose="02040604050505020304" pitchFamily="18" charset="0"/>
                  </a:rPr>
                  <a:t>C++/CUDA</a:t>
                </a:r>
              </a:p>
            </p:txBody>
          </p:sp>
        </p:grpSp>
        <p:sp>
          <p:nvSpPr>
            <p:cNvPr id="38" name="Rechteck 37"/>
            <p:cNvSpPr/>
            <p:nvPr/>
          </p:nvSpPr>
          <p:spPr>
            <a:xfrm>
              <a:off x="5932171" y="3338923"/>
              <a:ext cx="46800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800" dirty="0" smtClean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endParaRPr lang="de-DE" sz="800" dirty="0" smtClean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4313433" y="3338923"/>
              <a:ext cx="46661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 smtClean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3897174" y="3222827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3897174" y="3705344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 smtClean="0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436227" y="3235048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 smtClean="0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 smtClean="0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436227" y="3717565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 smtClean="0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 smtClean="0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7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Grundlagen und Theorie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25.10.2018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Kernspins im Magnetfeld (1)</a:t>
            </a:r>
            <a:endParaRPr lang="de-DE" dirty="0"/>
          </a:p>
        </p:txBody>
      </p:sp>
      <p:grpSp>
        <p:nvGrpSpPr>
          <p:cNvPr id="19469" name="Gruppieren 19468"/>
          <p:cNvGrpSpPr/>
          <p:nvPr/>
        </p:nvGrpSpPr>
        <p:grpSpPr>
          <a:xfrm>
            <a:off x="172877" y="983125"/>
            <a:ext cx="4789374" cy="4489440"/>
            <a:chOff x="4543148" y="1362832"/>
            <a:chExt cx="4789374" cy="4489440"/>
          </a:xfrm>
        </p:grpSpPr>
        <p:sp>
          <p:nvSpPr>
            <p:cNvPr id="140" name="Rechteck 139"/>
            <p:cNvSpPr/>
            <p:nvPr/>
          </p:nvSpPr>
          <p:spPr>
            <a:xfrm>
              <a:off x="4543148" y="1362832"/>
              <a:ext cx="4789374" cy="4489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 rot="10800000">
              <a:off x="5601279" y="2373947"/>
              <a:ext cx="816016" cy="528508"/>
              <a:chOff x="3238149" y="2428613"/>
              <a:chExt cx="1619075" cy="1048624"/>
            </a:xfrm>
          </p:grpSpPr>
          <p:cxnSp>
            <p:nvCxnSpPr>
              <p:cNvPr id="120" name="Gerade Verbindung mit Pfeil 119"/>
              <p:cNvCxnSpPr/>
              <p:nvPr/>
            </p:nvCxnSpPr>
            <p:spPr>
              <a:xfrm rot="2930962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lipse 120"/>
              <p:cNvSpPr/>
              <p:nvPr/>
            </p:nvSpPr>
            <p:spPr>
              <a:xfrm rot="2930962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6409860" y="2230191"/>
              <a:ext cx="528508" cy="816016"/>
              <a:chOff x="3523375" y="2143388"/>
              <a:chExt cx="1048624" cy="1619074"/>
            </a:xfrm>
          </p:grpSpPr>
          <p:cxnSp>
            <p:nvCxnSpPr>
              <p:cNvPr id="118" name="Gerade Verbindung mit Pfeil 117"/>
              <p:cNvCxnSpPr/>
              <p:nvPr/>
            </p:nvCxnSpPr>
            <p:spPr>
              <a:xfrm rot="2144990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 rot="2144990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7074688" y="2230191"/>
              <a:ext cx="528508" cy="816016"/>
              <a:chOff x="3523375" y="2143390"/>
              <a:chExt cx="1048624" cy="1619075"/>
            </a:xfrm>
          </p:grpSpPr>
          <p:cxnSp>
            <p:nvCxnSpPr>
              <p:cNvPr id="116" name="Gerade Verbindung mit Pfeil 115"/>
              <p:cNvCxnSpPr/>
              <p:nvPr/>
            </p:nvCxnSpPr>
            <p:spPr>
              <a:xfrm rot="19122766" flipV="1">
                <a:off x="4047689" y="2143390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Ellipse 116"/>
              <p:cNvSpPr/>
              <p:nvPr/>
            </p:nvSpPr>
            <p:spPr>
              <a:xfrm rot="19122766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/>
            <p:cNvGrpSpPr/>
            <p:nvPr/>
          </p:nvGrpSpPr>
          <p:grpSpPr>
            <a:xfrm>
              <a:off x="7595760" y="2373942"/>
              <a:ext cx="816016" cy="528508"/>
              <a:chOff x="3238149" y="2428611"/>
              <a:chExt cx="1619075" cy="1048624"/>
            </a:xfrm>
          </p:grpSpPr>
          <p:cxnSp>
            <p:nvCxnSpPr>
              <p:cNvPr id="114" name="Gerade Verbindung mit Pfeil 113"/>
              <p:cNvCxnSpPr/>
              <p:nvPr/>
            </p:nvCxnSpPr>
            <p:spPr>
              <a:xfrm rot="796483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/>
              <p:nvPr/>
            </p:nvSpPr>
            <p:spPr>
              <a:xfrm rot="7964836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5601277" y="3313511"/>
              <a:ext cx="816016" cy="528508"/>
              <a:chOff x="3238149" y="2428611"/>
              <a:chExt cx="1619075" cy="1048624"/>
            </a:xfrm>
          </p:grpSpPr>
          <p:cxnSp>
            <p:nvCxnSpPr>
              <p:cNvPr id="112" name="Gerade Verbindung mit Pfeil 111"/>
              <p:cNvCxnSpPr/>
              <p:nvPr/>
            </p:nvCxnSpPr>
            <p:spPr>
              <a:xfrm rot="15077891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lipse 112"/>
              <p:cNvSpPr/>
              <p:nvPr/>
            </p:nvSpPr>
            <p:spPr>
              <a:xfrm rot="15077891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 rot="10800000">
              <a:off x="6409860" y="3169756"/>
              <a:ext cx="528508" cy="816017"/>
              <a:chOff x="3523375" y="2143388"/>
              <a:chExt cx="1048624" cy="1619074"/>
            </a:xfrm>
          </p:grpSpPr>
          <p:cxnSp>
            <p:nvCxnSpPr>
              <p:cNvPr id="110" name="Gerade Verbindung mit Pfeil 109"/>
              <p:cNvCxnSpPr/>
              <p:nvPr/>
            </p:nvCxnSpPr>
            <p:spPr>
              <a:xfrm rot="9224795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/>
              <p:nvPr/>
            </p:nvSpPr>
            <p:spPr>
              <a:xfrm rot="9224795">
                <a:off x="3523375" y="2428612"/>
                <a:ext cx="1048624" cy="10486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7074688" y="3169758"/>
              <a:ext cx="528508" cy="816016"/>
              <a:chOff x="3523375" y="2143388"/>
              <a:chExt cx="1048624" cy="1619074"/>
            </a:xfrm>
          </p:grpSpPr>
          <p:cxnSp>
            <p:nvCxnSpPr>
              <p:cNvPr id="108" name="Gerade Verbindung mit Pfeil 107"/>
              <p:cNvCxnSpPr/>
              <p:nvPr/>
            </p:nvCxnSpPr>
            <p:spPr>
              <a:xfrm rot="2679853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/>
              <p:nvPr/>
            </p:nvSpPr>
            <p:spPr>
              <a:xfrm rot="2679853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7595760" y="3313509"/>
              <a:ext cx="816016" cy="528508"/>
              <a:chOff x="3238149" y="2428611"/>
              <a:chExt cx="1619075" cy="1048624"/>
            </a:xfrm>
          </p:grpSpPr>
          <p:cxnSp>
            <p:nvCxnSpPr>
              <p:cNvPr id="106" name="Gerade Verbindung mit Pfeil 105"/>
              <p:cNvCxnSpPr/>
              <p:nvPr/>
            </p:nvCxnSpPr>
            <p:spPr>
              <a:xfrm rot="4535783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e 106"/>
              <p:cNvSpPr/>
              <p:nvPr/>
            </p:nvSpPr>
            <p:spPr>
              <a:xfrm rot="4535783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5745032" y="4151271"/>
              <a:ext cx="528508" cy="816016"/>
              <a:chOff x="3523375" y="2143388"/>
              <a:chExt cx="1048624" cy="1619074"/>
            </a:xfrm>
          </p:grpSpPr>
          <p:cxnSp>
            <p:nvCxnSpPr>
              <p:cNvPr id="104" name="Gerade Verbindung mit Pfeil 103"/>
              <p:cNvCxnSpPr/>
              <p:nvPr/>
            </p:nvCxnSpPr>
            <p:spPr>
              <a:xfrm rot="20204349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/>
              <p:cNvSpPr/>
              <p:nvPr/>
            </p:nvSpPr>
            <p:spPr>
              <a:xfrm rot="20204349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6266105" y="4295022"/>
              <a:ext cx="816016" cy="528508"/>
              <a:chOff x="3238149" y="2428611"/>
              <a:chExt cx="1619075" cy="1048624"/>
            </a:xfrm>
          </p:grpSpPr>
          <p:cxnSp>
            <p:nvCxnSpPr>
              <p:cNvPr id="102" name="Gerade Verbindung mit Pfeil 101"/>
              <p:cNvCxnSpPr/>
              <p:nvPr/>
            </p:nvCxnSpPr>
            <p:spPr>
              <a:xfrm rot="13506069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 rot="13506069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 rot="10800000">
              <a:off x="6930935" y="4295025"/>
              <a:ext cx="816016" cy="528508"/>
              <a:chOff x="3238149" y="2428613"/>
              <a:chExt cx="1619075" cy="1048624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 rot="1887098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lipse 100"/>
              <p:cNvSpPr/>
              <p:nvPr/>
            </p:nvSpPr>
            <p:spPr>
              <a:xfrm rot="18870986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7739515" y="4151271"/>
              <a:ext cx="528508" cy="816016"/>
              <a:chOff x="3523375" y="2143388"/>
              <a:chExt cx="1048624" cy="1619074"/>
            </a:xfrm>
          </p:grpSpPr>
          <p:cxnSp>
            <p:nvCxnSpPr>
              <p:cNvPr id="98" name="Gerade Verbindung mit Pfeil 97"/>
              <p:cNvCxnSpPr/>
              <p:nvPr/>
            </p:nvCxnSpPr>
            <p:spPr>
              <a:xfrm rot="20388158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/>
              <p:cNvSpPr/>
              <p:nvPr/>
            </p:nvSpPr>
            <p:spPr>
              <a:xfrm rot="20388158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Rechteck 68"/>
            <p:cNvSpPr/>
            <p:nvPr/>
          </p:nvSpPr>
          <p:spPr>
            <a:xfrm flipV="1">
              <a:off x="4749400" y="3602934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68"/>
            <p:cNvSpPr/>
            <p:nvPr/>
          </p:nvSpPr>
          <p:spPr>
            <a:xfrm>
              <a:off x="4749400" y="1543240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467" name="Gruppieren 19466"/>
          <p:cNvGrpSpPr/>
          <p:nvPr/>
        </p:nvGrpSpPr>
        <p:grpSpPr>
          <a:xfrm>
            <a:off x="378123" y="1178896"/>
            <a:ext cx="4394600" cy="4119388"/>
            <a:chOff x="368359" y="1362832"/>
            <a:chExt cx="4394600" cy="4119388"/>
          </a:xfrm>
        </p:grpSpPr>
        <p:sp>
          <p:nvSpPr>
            <p:cNvPr id="19466" name="Rechteck 19465"/>
            <p:cNvSpPr/>
            <p:nvPr/>
          </p:nvSpPr>
          <p:spPr>
            <a:xfrm>
              <a:off x="368359" y="1362832"/>
              <a:ext cx="4394600" cy="411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777834" y="2049782"/>
              <a:ext cx="0" cy="268434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22" y="3272538"/>
              <a:ext cx="315611" cy="363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uppieren 14"/>
            <p:cNvGrpSpPr/>
            <p:nvPr/>
          </p:nvGrpSpPr>
          <p:grpSpPr>
            <a:xfrm rot="10800000">
              <a:off x="1363991" y="2049784"/>
              <a:ext cx="528508" cy="816016"/>
              <a:chOff x="3523375" y="2143388"/>
              <a:chExt cx="1048624" cy="1619074"/>
            </a:xfrm>
          </p:grpSpPr>
          <p:cxnSp>
            <p:nvCxnSpPr>
              <p:cNvPr id="16" name="Gerade Verbindung mit Pfeil 15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lipse 16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2028819" y="2049783"/>
              <a:ext cx="528508" cy="816016"/>
              <a:chOff x="3523375" y="2143388"/>
              <a:chExt cx="1048624" cy="1619074"/>
            </a:xfrm>
          </p:grpSpPr>
          <p:cxnSp>
            <p:nvCxnSpPr>
              <p:cNvPr id="19" name="Gerade Verbindung mit Pfeil 18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Ellipse 19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/>
            <p:cNvGrpSpPr/>
            <p:nvPr/>
          </p:nvGrpSpPr>
          <p:grpSpPr>
            <a:xfrm>
              <a:off x="2693647" y="2049783"/>
              <a:ext cx="528508" cy="816016"/>
              <a:chOff x="3523375" y="2143388"/>
              <a:chExt cx="1048624" cy="1619074"/>
            </a:xfrm>
          </p:grpSpPr>
          <p:cxnSp>
            <p:nvCxnSpPr>
              <p:cNvPr id="22" name="Gerade Verbindung mit Pfeil 21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3358474" y="2049782"/>
              <a:ext cx="528508" cy="816016"/>
              <a:chOff x="3523375" y="2143388"/>
              <a:chExt cx="1048624" cy="1619074"/>
            </a:xfrm>
          </p:grpSpPr>
          <p:cxnSp>
            <p:nvCxnSpPr>
              <p:cNvPr id="25" name="Gerade Verbindung mit Pfeil 24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Ellipse 25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1363991" y="2989351"/>
              <a:ext cx="528508" cy="816016"/>
              <a:chOff x="3523375" y="2143388"/>
              <a:chExt cx="1048624" cy="1619074"/>
            </a:xfrm>
          </p:grpSpPr>
          <p:cxnSp>
            <p:nvCxnSpPr>
              <p:cNvPr id="31" name="Gerade Verbindung mit Pfeil 30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Ellipse 31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 rot="10800000">
              <a:off x="2028819" y="2989350"/>
              <a:ext cx="528508" cy="816016"/>
              <a:chOff x="3523375" y="2143388"/>
              <a:chExt cx="1048624" cy="1619074"/>
            </a:xfrm>
          </p:grpSpPr>
          <p:cxnSp>
            <p:nvCxnSpPr>
              <p:cNvPr id="34" name="Gerade Verbindung mit Pfeil 33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lipse 34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2693647" y="2989350"/>
              <a:ext cx="528508" cy="816016"/>
              <a:chOff x="3523375" y="2143388"/>
              <a:chExt cx="1048624" cy="1619074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Ellipse 3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58474" y="2989349"/>
              <a:ext cx="528508" cy="816016"/>
              <a:chOff x="3523375" y="2143388"/>
              <a:chExt cx="1048624" cy="1619074"/>
            </a:xfrm>
          </p:grpSpPr>
          <p:cxnSp>
            <p:nvCxnSpPr>
              <p:cNvPr id="40" name="Gerade Verbindung mit Pfeil 39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1363991" y="3970863"/>
              <a:ext cx="528508" cy="816016"/>
              <a:chOff x="3523375" y="2143388"/>
              <a:chExt cx="1048624" cy="1619074"/>
            </a:xfrm>
          </p:grpSpPr>
          <p:cxnSp>
            <p:nvCxnSpPr>
              <p:cNvPr id="46" name="Gerade Verbindung mit Pfeil 45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lipse 46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2028819" y="3970862"/>
              <a:ext cx="528508" cy="816016"/>
              <a:chOff x="3523375" y="2143388"/>
              <a:chExt cx="1048624" cy="1619074"/>
            </a:xfrm>
          </p:grpSpPr>
          <p:cxnSp>
            <p:nvCxnSpPr>
              <p:cNvPr id="49" name="Gerade Verbindung mit Pfeil 48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lipse 49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/>
            <p:cNvGrpSpPr/>
            <p:nvPr/>
          </p:nvGrpSpPr>
          <p:grpSpPr>
            <a:xfrm rot="10800000">
              <a:off x="2693647" y="3970862"/>
              <a:ext cx="528508" cy="816016"/>
              <a:chOff x="3523375" y="2143388"/>
              <a:chExt cx="1048624" cy="1619074"/>
            </a:xfrm>
          </p:grpSpPr>
          <p:cxnSp>
            <p:nvCxnSpPr>
              <p:cNvPr id="52" name="Gerade Verbindung mit Pfeil 51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/>
            <p:cNvGrpSpPr/>
            <p:nvPr/>
          </p:nvGrpSpPr>
          <p:grpSpPr>
            <a:xfrm>
              <a:off x="3358474" y="3970863"/>
              <a:ext cx="528508" cy="816016"/>
              <a:chOff x="3523375" y="2143388"/>
              <a:chExt cx="1048624" cy="1619074"/>
            </a:xfrm>
          </p:grpSpPr>
          <p:cxnSp>
            <p:nvCxnSpPr>
              <p:cNvPr id="63" name="Gerade Verbindung mit Pfeil 62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3" name="Rechteck 68"/>
            <p:cNvSpPr/>
            <p:nvPr/>
          </p:nvSpPr>
          <p:spPr>
            <a:xfrm flipV="1">
              <a:off x="368359" y="3422526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rgbClr val="007E3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68"/>
            <p:cNvSpPr/>
            <p:nvPr/>
          </p:nvSpPr>
          <p:spPr>
            <a:xfrm>
              <a:off x="368359" y="1362832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rgbClr val="9E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4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97" y="4572463"/>
            <a:ext cx="3506846" cy="72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85" name="Gruppieren 19484"/>
          <p:cNvGrpSpPr/>
          <p:nvPr/>
        </p:nvGrpSpPr>
        <p:grpSpPr>
          <a:xfrm>
            <a:off x="6208146" y="1589930"/>
            <a:ext cx="1822936" cy="3013012"/>
            <a:chOff x="6208146" y="1589930"/>
            <a:chExt cx="1822936" cy="3013012"/>
          </a:xfrm>
        </p:grpSpPr>
        <p:sp>
          <p:nvSpPr>
            <p:cNvPr id="144" name="Ellipse 143"/>
            <p:cNvSpPr/>
            <p:nvPr/>
          </p:nvSpPr>
          <p:spPr>
            <a:xfrm>
              <a:off x="6415712" y="1644831"/>
              <a:ext cx="1365300" cy="48961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146" y="3969274"/>
              <a:ext cx="1789888" cy="63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5" name="Gerade Verbindung 144"/>
            <p:cNvCxnSpPr/>
            <p:nvPr/>
          </p:nvCxnSpPr>
          <p:spPr>
            <a:xfrm flipV="1">
              <a:off x="7103090" y="1589930"/>
              <a:ext cx="0" cy="198142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uppieren 145"/>
            <p:cNvGrpSpPr/>
            <p:nvPr/>
          </p:nvGrpSpPr>
          <p:grpSpPr>
            <a:xfrm rot="1329067">
              <a:off x="6867991" y="1853895"/>
              <a:ext cx="1163091" cy="1795812"/>
              <a:chOff x="3523375" y="2143388"/>
              <a:chExt cx="1048624" cy="1619074"/>
            </a:xfrm>
          </p:grpSpPr>
          <p:cxnSp>
            <p:nvCxnSpPr>
              <p:cNvPr id="147" name="Gerade Verbindung mit Pfeil 14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Ellipse 14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9472" name="Gerade Verbindung mit Pfeil 19471"/>
            <p:cNvCxnSpPr/>
            <p:nvPr/>
          </p:nvCxnSpPr>
          <p:spPr>
            <a:xfrm flipH="1" flipV="1">
              <a:off x="7410451" y="1674495"/>
              <a:ext cx="115782" cy="24408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/>
            <p:cNvCxnSpPr/>
            <p:nvPr/>
          </p:nvCxnSpPr>
          <p:spPr>
            <a:xfrm flipH="1">
              <a:off x="6507481" y="1718438"/>
              <a:ext cx="108175" cy="4330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/>
            <p:cNvCxnSpPr>
              <a:stCxn id="144" idx="3"/>
              <a:endCxn id="144" idx="3"/>
            </p:cNvCxnSpPr>
            <p:nvPr/>
          </p:nvCxnSpPr>
          <p:spPr>
            <a:xfrm>
              <a:off x="6615656" y="2062744"/>
              <a:ext cx="0" cy="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/>
            <p:cNvCxnSpPr/>
            <p:nvPr/>
          </p:nvCxnSpPr>
          <p:spPr>
            <a:xfrm>
              <a:off x="6882343" y="2118003"/>
              <a:ext cx="93767" cy="1644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/>
            <p:cNvCxnSpPr/>
            <p:nvPr/>
          </p:nvCxnSpPr>
          <p:spPr>
            <a:xfrm flipV="1">
              <a:off x="7422622" y="2084902"/>
              <a:ext cx="93767" cy="2012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25.10.2018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Kernspins im Magnetfeld (2)</a:t>
            </a:r>
            <a:endParaRPr lang="de-DE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68" y="3874199"/>
            <a:ext cx="6572064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5" y="1489390"/>
            <a:ext cx="6845010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feld 56"/>
          <p:cNvSpPr txBox="1"/>
          <p:nvPr/>
        </p:nvSpPr>
        <p:spPr>
          <a:xfrm>
            <a:off x="2025222" y="3605535"/>
            <a:ext cx="49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Transversale Relaxation (Zeitkonstante T2)</a:t>
            </a:r>
            <a:endParaRPr lang="de-DE" u="sng" dirty="0"/>
          </a:p>
        </p:txBody>
      </p:sp>
      <p:sp>
        <p:nvSpPr>
          <p:cNvPr id="58" name="Textfeld 57"/>
          <p:cNvSpPr txBox="1"/>
          <p:nvPr/>
        </p:nvSpPr>
        <p:spPr>
          <a:xfrm>
            <a:off x="1828780" y="1183585"/>
            <a:ext cx="534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Longitudinale Relaxation (Zeitkonstante T1)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41070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NMR &amp; MRI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265653"/>
            <a:ext cx="2445393" cy="1613113"/>
            <a:chOff x="5774969" y="4223708"/>
            <a:chExt cx="2445393" cy="1613113"/>
          </a:xfrm>
        </p:grpSpPr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smtClean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774969" y="1297130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NMR-Spektrum</a:t>
            </a:r>
            <a:endParaRPr lang="de-DE" u="sng" dirty="0"/>
          </a:p>
        </p:txBody>
      </p:sp>
      <p:sp>
        <p:nvSpPr>
          <p:cNvPr id="198" name="Textfeld 197"/>
          <p:cNvSpPr txBox="1"/>
          <p:nvPr/>
        </p:nvSpPr>
        <p:spPr>
          <a:xfrm>
            <a:off x="5774969" y="3880281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MRI-Schnittbild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26.10.2018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MRT: Magnetresonanztomographie</a:t>
            </a:r>
            <a:endParaRPr lang="de-DE" dirty="0"/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RF</a:t>
              </a:r>
              <a:endParaRPr lang="de-DE" dirty="0"/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299121" y="1172692"/>
            <a:ext cx="686647" cy="490661"/>
            <a:chOff x="1076284" y="1156028"/>
            <a:chExt cx="686647" cy="490661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076284" y="1156028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</a:t>
              </a:r>
              <a:r>
                <a:rPr lang="de-DE" baseline="-25000" dirty="0" smtClean="0"/>
                <a:t>0</a:t>
              </a:r>
              <a:endParaRPr lang="de-DE" baseline="-25000" dirty="0"/>
            </a:p>
          </p:txBody>
        </p:sp>
      </p:grp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</a:t>
            </a:r>
            <a:r>
              <a:rPr lang="de-DE" baseline="-25000" dirty="0" smtClean="0"/>
              <a:t>y</a:t>
            </a:r>
            <a:endParaRPr lang="de-DE" baseline="-25000" dirty="0"/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4605843" y="2025412"/>
            <a:ext cx="2995943" cy="4147450"/>
            <a:chOff x="4605843" y="2025412"/>
            <a:chExt cx="2995943" cy="4147450"/>
          </a:xfrm>
        </p:grpSpPr>
        <p:cxnSp>
          <p:nvCxnSpPr>
            <p:cNvPr id="218" name="Gerade Verbindung mit Pfeil 217"/>
            <p:cNvCxnSpPr/>
            <p:nvPr/>
          </p:nvCxnSpPr>
          <p:spPr bwMode="auto">
            <a:xfrm>
              <a:off x="4605843" y="2607250"/>
              <a:ext cx="1048623" cy="1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Gerade Verbindung mit Pfeil 220"/>
            <p:cNvCxnSpPr/>
            <p:nvPr/>
          </p:nvCxnSpPr>
          <p:spPr bwMode="auto">
            <a:xfrm>
              <a:off x="6616698" y="3188509"/>
              <a:ext cx="0" cy="93560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" name="Gruppieren 17"/>
            <p:cNvGrpSpPr/>
            <p:nvPr/>
          </p:nvGrpSpPr>
          <p:grpSpPr>
            <a:xfrm>
              <a:off x="5575300" y="2025412"/>
              <a:ext cx="2026486" cy="1168074"/>
              <a:chOff x="5575300" y="2025412"/>
              <a:chExt cx="2026486" cy="1168074"/>
            </a:xfrm>
          </p:grpSpPr>
          <p:sp>
            <p:nvSpPr>
              <p:cNvPr id="11293" name="Rechteck 11292"/>
              <p:cNvSpPr/>
              <p:nvPr/>
            </p:nvSpPr>
            <p:spPr>
              <a:xfrm>
                <a:off x="5652216" y="2026275"/>
                <a:ext cx="1926714" cy="1162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5613400" y="2025412"/>
                <a:ext cx="1988386" cy="11680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6372225" y="2526013"/>
                <a:ext cx="94616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7051039" y="2824975"/>
                <a:ext cx="208915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Freihandform 13"/>
              <p:cNvSpPr/>
              <p:nvPr/>
            </p:nvSpPr>
            <p:spPr>
              <a:xfrm>
                <a:off x="5873114" y="2181222"/>
                <a:ext cx="409575" cy="146829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 82"/>
              <p:cNvSpPr/>
              <p:nvPr/>
            </p:nvSpPr>
            <p:spPr>
              <a:xfrm>
                <a:off x="6487161" y="2077683"/>
                <a:ext cx="409575" cy="250227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575300" y="215392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5575300" y="244859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>
                <a:off x="5575300" y="2750380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>
                <a:off x="5821680" y="232791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/>
              <p:cNvCxnSpPr/>
              <p:nvPr/>
            </p:nvCxnSpPr>
            <p:spPr>
              <a:xfrm>
                <a:off x="5821680" y="2628333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/>
              <p:cNvCxnSpPr/>
              <p:nvPr/>
            </p:nvCxnSpPr>
            <p:spPr>
              <a:xfrm>
                <a:off x="5821680" y="2928755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5551596" y="3941780"/>
              <a:ext cx="2029584" cy="2231082"/>
              <a:chOff x="5551596" y="3941780"/>
              <a:chExt cx="2029584" cy="2231082"/>
            </a:xfrm>
          </p:grpSpPr>
          <p:pic>
            <p:nvPicPr>
              <p:cNvPr id="11266" name="Picture 2" descr="C:\Users\Marvin.Noll\Desktop\mouseFF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216" y="4243898"/>
                <a:ext cx="1928964" cy="1928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feld 86"/>
              <p:cNvSpPr txBox="1"/>
              <p:nvPr/>
            </p:nvSpPr>
            <p:spPr>
              <a:xfrm>
                <a:off x="5551596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>
                    <a:cs typeface="Times New Roman" panose="02020603050405020304" pitchFamily="18" charset="0"/>
                  </a:rPr>
                  <a:t>k-Raum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2013835" y="3941780"/>
            <a:ext cx="3505924" cy="2246114"/>
            <a:chOff x="2013835" y="3941780"/>
            <a:chExt cx="3505924" cy="2246114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61" y="4635853"/>
              <a:ext cx="1370698" cy="5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3" name="Gerade Verbindung mit Pfeil 232"/>
            <p:cNvCxnSpPr/>
            <p:nvPr/>
          </p:nvCxnSpPr>
          <p:spPr bwMode="auto">
            <a:xfrm flipH="1">
              <a:off x="4309088" y="5218725"/>
              <a:ext cx="967141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6" name="Gruppieren 15"/>
            <p:cNvGrpSpPr/>
            <p:nvPr/>
          </p:nvGrpSpPr>
          <p:grpSpPr>
            <a:xfrm>
              <a:off x="2013835" y="3941780"/>
              <a:ext cx="2002769" cy="2246114"/>
              <a:chOff x="2013835" y="3941780"/>
              <a:chExt cx="2002769" cy="2246114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000" intensity="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267" y="4249557"/>
                <a:ext cx="1938337" cy="1938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Textfeld 87"/>
              <p:cNvSpPr txBox="1"/>
              <p:nvPr/>
            </p:nvSpPr>
            <p:spPr>
              <a:xfrm>
                <a:off x="2013835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>
                    <a:cs typeface="Times New Roman" panose="02020603050405020304" pitchFamily="18" charset="0"/>
                  </a:rPr>
                  <a:t>Schnittbild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86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MRT-Pulssequenzen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60" y="1650913"/>
            <a:ext cx="3707143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9" y="1650913"/>
            <a:ext cx="357659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3236" r="9175" b="5799"/>
          <a:stretch/>
        </p:blipFill>
        <p:spPr bwMode="auto">
          <a:xfrm>
            <a:off x="1132149" y="3984772"/>
            <a:ext cx="2150636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05" y="3984772"/>
            <a:ext cx="2145852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63052" y="1124125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err="1" smtClean="0"/>
              <a:t>Spinecho</a:t>
            </a:r>
            <a:r>
              <a:rPr lang="de-DE" u="sng" dirty="0" smtClean="0"/>
              <a:t>-Sequenz</a:t>
            </a:r>
            <a:endParaRPr lang="de-DE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4977916" y="1124125"/>
            <a:ext cx="36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EPI-Sequenz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41664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24.10.2018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Gemeinsame </a:t>
            </a:r>
            <a:r>
              <a:rPr lang="de-DE" dirty="0" err="1" smtClean="0"/>
              <a:t>Aquisitionselektronik</a:t>
            </a:r>
            <a:r>
              <a:rPr lang="de-DE" dirty="0" smtClean="0"/>
              <a:t> NMR/MRT bei </a:t>
            </a:r>
            <a:r>
              <a:rPr lang="de-DE" dirty="0" err="1" smtClean="0"/>
              <a:t>Bruker</a:t>
            </a:r>
            <a:r>
              <a:rPr lang="de-DE" dirty="0" smtClean="0"/>
              <a:t> </a:t>
            </a:r>
            <a:r>
              <a:rPr lang="de-DE" dirty="0" err="1" smtClean="0"/>
              <a:t>BioSpin</a:t>
            </a:r>
            <a:r>
              <a:rPr lang="de-DE" dirty="0" smtClean="0"/>
              <a:t> (1)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9917" y="1337753"/>
            <a:ext cx="5224167" cy="486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3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477</Words>
  <Application>Microsoft Office PowerPoint</Application>
  <PresentationFormat>Bildschirmpräsentation (4:3)</PresentationFormat>
  <Paragraphs>189</Paragraphs>
  <Slides>27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Office</vt:lpstr>
      <vt:lpstr>PowerPoint-Präsentation</vt:lpstr>
      <vt:lpstr>Inhalt</vt:lpstr>
      <vt:lpstr>PowerPoint-Präsentation</vt:lpstr>
      <vt:lpstr>Kernspins im Magnetfeld (1)</vt:lpstr>
      <vt:lpstr>Kernspins im Magnetfeld (2)</vt:lpstr>
      <vt:lpstr>NMR &amp; MRI</vt:lpstr>
      <vt:lpstr>MRT: Magnetresonanztomographie</vt:lpstr>
      <vt:lpstr>MRT-Pulssequenzen</vt:lpstr>
      <vt:lpstr>Gemeinsame Aquisitionselektronik NMR/MRT bei Bruker BioSpin (1)</vt:lpstr>
      <vt:lpstr>Gemeinsame Aquisitionselektronik NMR/MRT bei Bruker BioSpin (2)</vt:lpstr>
      <vt:lpstr>Phasenrauschen (1)</vt:lpstr>
      <vt:lpstr>Phasenrauschen (2)</vt:lpstr>
      <vt:lpstr>Jitter</vt:lpstr>
      <vt:lpstr>PowerPoint-Präsentation</vt:lpstr>
      <vt:lpstr>MRiLab (1)</vt:lpstr>
      <vt:lpstr>MRiLab (2)</vt:lpstr>
      <vt:lpstr>Phantomerstellung</vt:lpstr>
      <vt:lpstr>PowerPoint-Präsentation</vt:lpstr>
      <vt:lpstr>LMK04821 in MRT (1)</vt:lpstr>
      <vt:lpstr>LMK04821 in MRT (2)</vt:lpstr>
      <vt:lpstr>LMK04821 in MRT (3)</vt:lpstr>
      <vt:lpstr>Einschub: Bildqualitätsmetriken</vt:lpstr>
      <vt:lpstr>LMK04821 in MRT (4)</vt:lpstr>
      <vt:lpstr>Reines (1/f)-Phasenrauschen (1)</vt:lpstr>
      <vt:lpstr>Reines (1/f)-Phasenrauschen (2)</vt:lpstr>
      <vt:lpstr>Vielen Dank!</vt:lpstr>
      <vt:lpstr>Ergänzungen (1)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Noll, Marvin</cp:lastModifiedBy>
  <cp:revision>101</cp:revision>
  <dcterms:created xsi:type="dcterms:W3CDTF">2017-12-07T08:39:34Z</dcterms:created>
  <dcterms:modified xsi:type="dcterms:W3CDTF">2018-10-26T14:31:19Z</dcterms:modified>
</cp:coreProperties>
</file>